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0" r:id="rId3"/>
    <p:sldId id="257" r:id="rId4"/>
    <p:sldId id="261" r:id="rId5"/>
    <p:sldId id="263" r:id="rId6"/>
    <p:sldId id="264" r:id="rId7"/>
    <p:sldId id="265" r:id="rId8"/>
    <p:sldId id="286" r:id="rId9"/>
    <p:sldId id="287" r:id="rId10"/>
    <p:sldId id="288" r:id="rId11"/>
    <p:sldId id="302" r:id="rId12"/>
    <p:sldId id="307" r:id="rId13"/>
    <p:sldId id="289" r:id="rId14"/>
    <p:sldId id="326" r:id="rId15"/>
    <p:sldId id="299" r:id="rId16"/>
    <p:sldId id="290" r:id="rId17"/>
    <p:sldId id="305" r:id="rId18"/>
    <p:sldId id="267" r:id="rId19"/>
    <p:sldId id="268" r:id="rId20"/>
    <p:sldId id="310" r:id="rId21"/>
    <p:sldId id="316" r:id="rId22"/>
    <p:sldId id="317" r:id="rId23"/>
    <p:sldId id="318" r:id="rId24"/>
    <p:sldId id="319" r:id="rId25"/>
    <p:sldId id="323" r:id="rId26"/>
    <p:sldId id="322" r:id="rId27"/>
    <p:sldId id="275" r:id="rId28"/>
    <p:sldId id="314" r:id="rId29"/>
    <p:sldId id="325" r:id="rId30"/>
    <p:sldId id="313" r:id="rId31"/>
    <p:sldId id="278" r:id="rId32"/>
    <p:sldId id="279" r:id="rId33"/>
    <p:sldId id="280" r:id="rId34"/>
    <p:sldId id="282" r:id="rId35"/>
    <p:sldId id="315" r:id="rId36"/>
    <p:sldId id="284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C8520-AFD5-46FF-A22E-79A98945C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1F18B-3E7F-434D-8975-BFC0DCF58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36934-10F2-4D8A-9574-7D651A3B071C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CD2AF-7D6B-4574-B960-64CB1E362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6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TOSA: </a:t>
            </a:r>
            <a:r>
              <a:rPr lang="en-US" dirty="0"/>
              <a:t>to implement the duties as defined by the TOSA Job Description to support gifted students K-12.</a:t>
            </a:r>
          </a:p>
          <a:p>
            <a:r>
              <a:rPr lang="en-US" b="1" dirty="0"/>
              <a:t>Clustering</a:t>
            </a:r>
            <a:r>
              <a:rPr lang="en-US" dirty="0"/>
              <a:t> to support differentiation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67E4A-74E4-41BA-9DEA-05107963B6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97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4CEC4D-4F74-42BE-986A-2DECC73D0D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50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67E4A-74E4-41BA-9DEA-05107963B6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5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67E4A-74E4-41BA-9DEA-05107963B6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9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67E4A-74E4-41BA-9DEA-05107963B6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Elena called…The Worry, The challenge</a:t>
            </a:r>
          </a:p>
          <a:p>
            <a:r>
              <a:rPr lang="en-US" baseline="0" dirty="0" smtClean="0"/>
              <a:t>Opportunity to learn about how to meet the needs of ALL students!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D2AF-7D6B-4574-B960-64CB1E3620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8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482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Thinking about my classroom</a:t>
            </a:r>
          </a:p>
        </p:txBody>
      </p:sp>
    </p:spTree>
    <p:extLst>
      <p:ext uri="{BB962C8B-B14F-4D97-AF65-F5344CB8AC3E}">
        <p14:creationId xmlns:p14="http://schemas.microsoft.com/office/powerpoint/2010/main" val="115755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67E4A-74E4-41BA-9DEA-05107963B6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6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about Alex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D2AF-7D6B-4574-B960-64CB1E3620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RTI seeks to prevent academic failure through early intervention, frequent progress measurement, and increasingly intensive research-based instructional interventions for children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67E4A-74E4-41BA-9DEA-05107963B6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1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67E4A-74E4-41BA-9DEA-05107963B6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0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we focus on our strengths it helps us to overcome</a:t>
            </a:r>
            <a:r>
              <a:rPr lang="en-US" baseline="0" dirty="0" smtClean="0"/>
              <a:t> our challenges.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D2AF-7D6B-4574-B960-64CB1E36200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3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F5FC31C-2107-4AA9-A1F5-5B6EE25F2AB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290A54-2245-4FB7-B2BE-272E48CAE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acopeconsulting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ummitcenter.u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vusd.k12.ca.us/alps_identifica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hyperlink" Target="http://links.schoolloop.com/link/rd?href=736c5f6c696e6b6666303163633065623266687474703a2f2f6e767573642d63612e7363686f6f6c6c6f6f702e636f6d2f66696c652f313331363932393136313338312f313331353633363630383631312f363636393035393539353339313639313232312e70646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usd.k12.ca.us/al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1429" r="28333" b="15714"/>
          <a:stretch/>
        </p:blipFill>
        <p:spPr>
          <a:xfrm>
            <a:off x="304800" y="329321"/>
            <a:ext cx="1905000" cy="18331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00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Dana Cope</a:t>
            </a:r>
          </a:p>
          <a:p>
            <a:r>
              <a:rPr lang="en-US" sz="1400" dirty="0" smtClean="0"/>
              <a:t>President Cope Consulting LLC</a:t>
            </a:r>
          </a:p>
          <a:p>
            <a:r>
              <a:rPr lang="en-US" sz="1400" dirty="0" smtClean="0"/>
              <a:t>Educational consultant </a:t>
            </a:r>
          </a:p>
          <a:p>
            <a:r>
              <a:rPr lang="en-US" sz="1400" dirty="0" smtClean="0"/>
              <a:t>Summit Center</a:t>
            </a:r>
          </a:p>
          <a:p>
            <a:r>
              <a:rPr lang="en-US" sz="1400" dirty="0" smtClean="0">
                <a:solidFill>
                  <a:schemeClr val="accent1"/>
                </a:solidFill>
                <a:hlinkClick r:id="rId3"/>
              </a:rPr>
              <a:t>www.danacopeconsulting.com</a:t>
            </a:r>
            <a:endParaRPr lang="en-US" sz="1400" dirty="0" smtClean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  <a:hlinkClick r:id="rId4"/>
              </a:rPr>
              <a:t>www.summitcenter.us</a:t>
            </a:r>
            <a:endParaRPr lang="en-US" sz="1400" dirty="0" smtClean="0">
              <a:solidFill>
                <a:schemeClr val="accent1"/>
              </a:solidFill>
            </a:endParaRPr>
          </a:p>
          <a:p>
            <a:endParaRPr lang="en-US" sz="1400" dirty="0" smtClean="0"/>
          </a:p>
          <a:p>
            <a:endParaRPr lang="en-US" dirty="0"/>
          </a:p>
          <a:p>
            <a:r>
              <a:rPr lang="en-US" sz="2000" dirty="0" smtClean="0"/>
              <a:t>Berkeley advanced learner Support and Advocacy</a:t>
            </a:r>
          </a:p>
          <a:p>
            <a:r>
              <a:rPr lang="en-US" sz="1400" dirty="0" smtClean="0"/>
              <a:t>Monday, October 19, 2015</a:t>
            </a:r>
          </a:p>
          <a:p>
            <a:r>
              <a:rPr lang="en-US" sz="1400" dirty="0" smtClean="0"/>
              <a:t>7:00-9:00PM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421" y="3429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4000" dirty="0" smtClean="0"/>
              <a:t>Reimagining GATE:</a:t>
            </a:r>
            <a:br>
              <a:rPr lang="en-US" sz="4000" dirty="0" smtClean="0"/>
            </a:br>
            <a:r>
              <a:rPr lang="en-US" sz="3100" dirty="0" smtClean="0"/>
              <a:t>Making the Vision of </a:t>
            </a:r>
            <a:br>
              <a:rPr lang="en-US" sz="3100" dirty="0" smtClean="0"/>
            </a:br>
            <a:r>
              <a:rPr lang="en-US" sz="3100" dirty="0" smtClean="0"/>
              <a:t>Advancing Learning for ALL </a:t>
            </a:r>
            <a:br>
              <a:rPr lang="en-US" sz="3100" dirty="0" smtClean="0"/>
            </a:br>
            <a:r>
              <a:rPr lang="en-US" sz="3100" dirty="0" smtClean="0"/>
              <a:t>a Reality</a:t>
            </a:r>
            <a:endParaRPr lang="en-US" sz="3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9906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D.A.C. Recommendations to the Board 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for GATE K-12 Action Items - 2008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000" dirty="0" smtClean="0"/>
              <a:t>Teacher on Special Assignment (TOSA)</a:t>
            </a:r>
          </a:p>
          <a:p>
            <a:pPr lvl="0">
              <a:buFont typeface="+mj-lt"/>
              <a:buAutoNum type="arabicPeriod"/>
            </a:pPr>
            <a:endParaRPr lang="en-US" sz="9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 smtClean="0"/>
              <a:t>Provide Professional Learning &amp; GATE Certification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 smtClean="0"/>
              <a:t>Establish a Universal Screening using the Cognitive Abilities Test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 smtClean="0"/>
              <a:t>Training and Support in Differentiation for all teachers</a:t>
            </a:r>
          </a:p>
          <a:p>
            <a:pPr marL="273050" lvl="2" indent="-273050">
              <a:buClr>
                <a:schemeClr val="accent1"/>
              </a:buClr>
              <a:buSzPct val="85000"/>
              <a:buFont typeface="+mj-lt"/>
              <a:buAutoNum type="arabicPeriod"/>
            </a:pPr>
            <a:endParaRPr lang="en-US" sz="9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 smtClean="0"/>
              <a:t>Timely Communication to GATE Parents, Teachers, and Administrators</a:t>
            </a:r>
            <a:endParaRPr lang="en-US" sz="3000" dirty="0"/>
          </a:p>
        </p:txBody>
      </p:sp>
      <p:pic>
        <p:nvPicPr>
          <p:cNvPr id="2050" name="Picture 2" descr="C:\Documents and Settings\dcope\Local Settings\Temporary Internet Files\Content.IE5\YZ5KFQKE\MP9004330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683" y="5501439"/>
            <a:ext cx="1490472" cy="11952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Opportunity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“We are all faced with a series of great opportunities brilliantly disguised as impossible situations.”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“Learn everything you can, anytime you can, from anyone you can - there will always come a time when you will be grateful you did.”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2009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600" dirty="0" smtClean="0"/>
          </a:p>
          <a:p>
            <a:pPr>
              <a:buNone/>
            </a:pPr>
            <a:r>
              <a:rPr lang="en-US" sz="6600" dirty="0" smtClean="0"/>
              <a:t>  The Journey Begins!</a:t>
            </a:r>
            <a:endParaRPr lang="en-US" sz="6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2057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Gifted Best Practices Professional Development </a:t>
            </a:r>
            <a:r>
              <a:rPr lang="en-US" sz="1800" dirty="0" smtClean="0">
                <a:solidFill>
                  <a:schemeClr val="accent1"/>
                </a:solidFill>
              </a:rPr>
              <a:t/>
            </a:r>
            <a:br>
              <a:rPr lang="en-US" sz="1800" dirty="0" smtClean="0">
                <a:solidFill>
                  <a:schemeClr val="accent1"/>
                </a:solidFill>
              </a:rPr>
            </a:br>
            <a:r>
              <a:rPr lang="en-US" sz="1800" b="1" dirty="0" smtClean="0">
                <a:solidFill>
                  <a:schemeClr val="accent1"/>
                </a:solidFill>
              </a:rPr>
              <a:t>Co-Sponsored by NVUSD &amp; NCOE</a:t>
            </a:r>
            <a:r>
              <a:rPr lang="en-US" sz="2000" b="1" dirty="0" smtClean="0">
                <a:solidFill>
                  <a:schemeClr val="accent1"/>
                </a:solidFill>
              </a:rPr>
              <a:t>    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1"/>
                </a:solidFill>
              </a:rPr>
              <a:t>October 2009 – June 2010</a:t>
            </a: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 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NVUSD Teachers and TOSA -  year long training with Dr. Susan Daniels and Sandy Simpson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800" b="1" dirty="0" smtClean="0"/>
              <a:t>Course One:  </a:t>
            </a:r>
          </a:p>
          <a:p>
            <a:pPr lvl="1"/>
            <a:r>
              <a:rPr lang="en-US" sz="2400" b="1" dirty="0" smtClean="0"/>
              <a:t>Introduction to Teaching the Gifted and Talented and Best Practices that will Benefit ALL Students</a:t>
            </a:r>
          </a:p>
          <a:p>
            <a:r>
              <a:rPr lang="en-US" sz="2800" b="1" dirty="0" smtClean="0"/>
              <a:t>Course Two:</a:t>
            </a:r>
            <a:endParaRPr lang="en-US" sz="2800" dirty="0" smtClean="0"/>
          </a:p>
          <a:p>
            <a:pPr lvl="1"/>
            <a:r>
              <a:rPr lang="en-US" sz="2400" b="1" dirty="0" smtClean="0"/>
              <a:t>Differentiated Curriculum and Instruction</a:t>
            </a:r>
          </a:p>
          <a:p>
            <a:r>
              <a:rPr lang="en-US" sz="2800" b="1" dirty="0" smtClean="0"/>
              <a:t>Course Three:</a:t>
            </a:r>
          </a:p>
          <a:p>
            <a:pPr lvl="1"/>
            <a:r>
              <a:rPr lang="en-US" sz="2400" b="1" dirty="0" smtClean="0"/>
              <a:t>Creativity, Thinking and Problem Solving</a:t>
            </a:r>
            <a:endParaRPr lang="en-US" sz="2400" dirty="0" smtClean="0"/>
          </a:p>
          <a:p>
            <a:pPr lvl="1"/>
            <a:endParaRPr lang="en-US" sz="2300" b="1" dirty="0" smtClean="0"/>
          </a:p>
          <a:p>
            <a:pPr lvl="1"/>
            <a:endParaRPr lang="en-US" sz="15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Profiles of Gifted Learners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The Ah-ha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Moment!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1371600"/>
            <a:ext cx="6604000" cy="4953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"/>
            <a:ext cx="1524000" cy="240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078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2009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 GATE Open House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b="1" dirty="0" smtClean="0"/>
              <a:t>Parents &amp; teachers gathered and brainstormed -</a:t>
            </a:r>
          </a:p>
          <a:p>
            <a:pPr algn="ctr">
              <a:buNone/>
            </a:pPr>
            <a:r>
              <a:rPr lang="en-US" b="1" dirty="0" smtClean="0"/>
              <a:t>“Hopes and Dreams for the Future of GATE.”</a:t>
            </a:r>
          </a:p>
          <a:p>
            <a:pPr>
              <a:buNone/>
            </a:pPr>
            <a:endParaRPr lang="en-US" sz="800" b="1" dirty="0" smtClean="0"/>
          </a:p>
          <a:p>
            <a:pPr lvl="1"/>
            <a:r>
              <a:rPr lang="en-US" sz="2800" dirty="0" smtClean="0"/>
              <a:t>No more “lottery losers”</a:t>
            </a:r>
          </a:p>
          <a:p>
            <a:pPr lvl="1"/>
            <a:r>
              <a:rPr lang="en-US" sz="2800" dirty="0" smtClean="0"/>
              <a:t>Get resources to classrooms</a:t>
            </a:r>
          </a:p>
          <a:p>
            <a:pPr lvl="1"/>
            <a:r>
              <a:rPr lang="en-US" sz="2800" dirty="0" smtClean="0"/>
              <a:t>More communication</a:t>
            </a:r>
          </a:p>
          <a:p>
            <a:pPr lvl="1"/>
            <a:r>
              <a:rPr lang="en-US" sz="2800" dirty="0" smtClean="0"/>
              <a:t>Standardize offerings so no confusion in transition from K-5 to 6-8 to 9-12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GATE Education Code 52200-52212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…develop </a:t>
            </a:r>
            <a:r>
              <a:rPr lang="en-US" dirty="0" smtClean="0">
                <a:solidFill>
                  <a:srgbClr val="FF0000"/>
                </a:solidFill>
              </a:rPr>
              <a:t>unique educational opportunities </a:t>
            </a:r>
            <a:r>
              <a:rPr lang="en-US" dirty="0" smtClean="0"/>
              <a:t>for high-achieving and underachieving pupils…who have been identified as gifted and talented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…ensure pupils from </a:t>
            </a:r>
            <a:r>
              <a:rPr lang="en-US" dirty="0" smtClean="0">
                <a:solidFill>
                  <a:srgbClr val="FF0000"/>
                </a:solidFill>
              </a:rPr>
              <a:t>economically disadvantaged </a:t>
            </a:r>
            <a:r>
              <a:rPr lang="en-US" dirty="0" smtClean="0"/>
              <a:t>and varying </a:t>
            </a:r>
            <a:r>
              <a:rPr lang="en-US" dirty="0" smtClean="0">
                <a:solidFill>
                  <a:srgbClr val="FF0000"/>
                </a:solidFill>
              </a:rPr>
              <a:t>cultural backgrounds </a:t>
            </a:r>
            <a:r>
              <a:rPr lang="en-US" dirty="0" smtClean="0"/>
              <a:t>are provided full participation in these opportunities.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GATE curricular components are required to be planned and organized as integrated differentiated learning experiences </a:t>
            </a:r>
            <a:r>
              <a:rPr lang="en-US" b="1" dirty="0" smtClean="0">
                <a:solidFill>
                  <a:srgbClr val="FF0000"/>
                </a:solidFill>
              </a:rPr>
              <a:t>within the school day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1" name="Picture 3" descr="C:\Users\Kevin\AppData\Local\Microsoft\Windows\Temporary Internet Files\Content.IE5\S7L9M7WA\MMj0283766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1578429" cy="1333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Understanding what was?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What did NVUSD GATE provide pre-2009 ?</a:t>
            </a:r>
          </a:p>
          <a:p>
            <a:pPr algn="ctr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&amp;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- After-school academies </a:t>
            </a:r>
          </a:p>
          <a:p>
            <a:pPr>
              <a:buNone/>
            </a:pPr>
            <a:r>
              <a:rPr lang="en-US" sz="2800" dirty="0" smtClean="0"/>
              <a:t>		(63 turned away)</a:t>
            </a:r>
          </a:p>
          <a:p>
            <a:r>
              <a:rPr lang="en-US" sz="2800" dirty="0" smtClean="0"/>
              <a:t>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 - Varied</a:t>
            </a:r>
          </a:p>
          <a:p>
            <a:pPr>
              <a:buNone/>
            </a:pPr>
            <a:r>
              <a:rPr lang="en-US" sz="2800" dirty="0" smtClean="0"/>
              <a:t>		(advanced classes - open to all)</a:t>
            </a:r>
          </a:p>
          <a:p>
            <a:r>
              <a:rPr lang="en-US" sz="2800" dirty="0" smtClean="0"/>
              <a:t>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-12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-  AP/ Honors (open to all)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Why was this confusing?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330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If a student were striving or struggling - </a:t>
            </a:r>
            <a:r>
              <a:rPr lang="en-US" sz="3200" u="sng" dirty="0" smtClean="0"/>
              <a:t>nothing</a:t>
            </a:r>
            <a:r>
              <a:rPr lang="en-US" sz="3200" dirty="0" smtClean="0"/>
              <a:t> during the day?  THEN opportunity after-school?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Should Accelerated learners “hang out” during the day because after-school classes await?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Wouldn’t ALL students benefit from enrichment? Is this GATE or simply good education for all?</a:t>
            </a:r>
          </a:p>
        </p:txBody>
      </p:sp>
      <p:pic>
        <p:nvPicPr>
          <p:cNvPr id="5" name="Picture 4" descr="C:\Documents and Settings\dcope\Local Settings\Temporary Internet Files\Content.IE5\OZISRLV2\MC900250224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562" y="5563927"/>
            <a:ext cx="1595438" cy="129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4274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Back to Our District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3600" dirty="0" smtClean="0"/>
              <a:t>All students need access to intervention and support if needs not met</a:t>
            </a:r>
          </a:p>
          <a:p>
            <a:pPr>
              <a:lnSpc>
                <a:spcPct val="80000"/>
              </a:lnSpc>
              <a:buNone/>
            </a:pPr>
            <a:endParaRPr lang="en-US" sz="3600" dirty="0" smtClean="0"/>
          </a:p>
          <a:p>
            <a:pPr>
              <a:lnSpc>
                <a:spcPct val="80000"/>
              </a:lnSpc>
            </a:pPr>
            <a:r>
              <a:rPr lang="en-US" sz="3600" dirty="0" smtClean="0"/>
              <a:t>Every student should get what every student needs and </a:t>
            </a:r>
            <a:r>
              <a:rPr lang="en-US" sz="3600" b="1" dirty="0" smtClean="0">
                <a:solidFill>
                  <a:srgbClr val="FF0000"/>
                </a:solidFill>
              </a:rPr>
              <a:t>keep moving forward</a:t>
            </a:r>
          </a:p>
          <a:p>
            <a:pPr>
              <a:lnSpc>
                <a:spcPct val="80000"/>
              </a:lnSpc>
              <a:buNone/>
            </a:pPr>
            <a:endParaRPr lang="en-US" sz="3600" dirty="0" smtClean="0"/>
          </a:p>
          <a:p>
            <a:pPr>
              <a:lnSpc>
                <a:spcPct val="80000"/>
              </a:lnSpc>
              <a:buNone/>
            </a:pPr>
            <a:endParaRPr lang="en-US" sz="3600" dirty="0" smtClean="0"/>
          </a:p>
        </p:txBody>
      </p:sp>
      <p:pic>
        <p:nvPicPr>
          <p:cNvPr id="11272" name="Picture 8" descr="C:\Users\Kevin\AppData\Local\Microsoft\Windows\Temporary Internet Files\Content.IE5\QRDU9326\MCj02316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2854" cy="1487616"/>
          </a:xfrm>
          <a:prstGeom prst="rect">
            <a:avLst/>
          </a:prstGeom>
          <a:noFill/>
        </p:spPr>
      </p:pic>
      <p:pic>
        <p:nvPicPr>
          <p:cNvPr id="11273" name="Picture 9" descr="C:\Users\Kevin\AppData\Local\Microsoft\Windows\Temporary Internet Files\Content.IE5\QRDU9326\MCj007879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819400"/>
            <a:ext cx="1600200" cy="2311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27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How Advanced Learner Programs and Services was Born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5400" dirty="0" smtClean="0"/>
              <a:t>What was</a:t>
            </a:r>
          </a:p>
          <a:p>
            <a:r>
              <a:rPr lang="en-US" sz="5400" dirty="0" smtClean="0"/>
              <a:t>What happened</a:t>
            </a:r>
          </a:p>
          <a:p>
            <a:r>
              <a:rPr lang="en-US" sz="5400" dirty="0" smtClean="0"/>
              <a:t>What is</a:t>
            </a:r>
          </a:p>
          <a:p>
            <a:pPr algn="ctr">
              <a:buNone/>
            </a:pPr>
            <a:r>
              <a:rPr lang="en-US" sz="5400" i="1" dirty="0" smtClean="0"/>
              <a:t>It began with a vision</a:t>
            </a:r>
            <a:endParaRPr lang="en-US" sz="54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Outliers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	As teachers we can meet the needs of about 80% of our students.  When we have outliers at either end, we need to </a:t>
            </a:r>
            <a:r>
              <a:rPr lang="en-US" sz="3600" b="1" dirty="0" smtClean="0">
                <a:solidFill>
                  <a:srgbClr val="FF0000"/>
                </a:solidFill>
              </a:rPr>
              <a:t>be flexible </a:t>
            </a:r>
            <a:r>
              <a:rPr lang="en-US" sz="3600" dirty="0" smtClean="0"/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‘think outside the box’ </a:t>
            </a:r>
            <a:r>
              <a:rPr lang="en-US" sz="3600" dirty="0" smtClean="0"/>
              <a:t>to meet needs.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98" y="533400"/>
            <a:ext cx="8534400" cy="75895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Identifying our Advanced Learning Outliers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2010 we began</a:t>
            </a:r>
            <a:r>
              <a:rPr lang="en-US" sz="2800" dirty="0"/>
              <a:t> </a:t>
            </a:r>
            <a:r>
              <a:rPr lang="en-US" sz="2800" dirty="0" smtClean="0"/>
              <a:t>providing</a:t>
            </a:r>
            <a:r>
              <a:rPr lang="en-US" sz="2800" b="1" dirty="0" smtClean="0"/>
              <a:t> Universal Screening </a:t>
            </a:r>
            <a:r>
              <a:rPr lang="en-US" sz="2800" dirty="0" smtClean="0"/>
              <a:t>to all 1,300+ 3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graders using the CogAT (Cognitive Abilities Test)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This has enabled us to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Raise awareness of our advanced outliers at each school site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Identify  some of our Twice-Exceptional students that scored advanced in one area and average to below average in another area. (e.g. discrepancy between verbal and quantitative reasoning)</a:t>
            </a:r>
          </a:p>
          <a:p>
            <a:pPr algn="ctr"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42917" cy="1292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solidFill>
                  <a:schemeClr val="accent1"/>
                </a:solidFill>
              </a:rPr>
              <a:t>2011-Data Analysis Uncovers Inequities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70" y="1828800"/>
            <a:ext cx="805953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In 2011-12 ALPS Identified 1,935 students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76.9%  came from English at home families</a:t>
            </a:r>
          </a:p>
          <a:p>
            <a:pPr marL="0" indent="0" algn="ctr">
              <a:buNone/>
            </a:pPr>
            <a:r>
              <a:rPr lang="en-US" sz="2800" dirty="0"/>
              <a:t>23.1% came from Non-English at home families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It was evident that we were not equitably identifying English Learners for ALPS.</a:t>
            </a:r>
          </a:p>
        </p:txBody>
      </p:sp>
    </p:spTree>
    <p:extLst>
      <p:ext uri="{BB962C8B-B14F-4D97-AF65-F5344CB8AC3E}">
        <p14:creationId xmlns:p14="http://schemas.microsoft.com/office/powerpoint/2010/main" val="5511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1272" y="388620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Collaboration between ELL Services and ALPS was established!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/>
              <a:t>Phone Call to Riverside Publishing! 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</a:rPr>
              <a:t>Hot Topic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</a:rPr>
              <a:t>Riverside recommendation</a:t>
            </a:r>
          </a:p>
          <a:p>
            <a:pPr lvl="1">
              <a:buFont typeface="Wingdings 2" pitchFamily="18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/>
              <a:t>Met with Ivan Chaidez director of English Learner Services to get his input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Established a focus group of teachers to gather input on the identification process</a:t>
            </a:r>
          </a:p>
          <a:p>
            <a:pPr>
              <a:buFont typeface="Wingdings 2" pitchFamily="18" charset="2"/>
              <a:buNone/>
              <a:defRPr/>
            </a:pPr>
            <a:endParaRPr lang="en-US" sz="2000" dirty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14340" name="Picture 5" descr="C:\Documents and Settings\TEMP\Local Settings\Temporary Internet Files\Content.IE5\VMGQESHD\MC90043961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0"/>
            <a:ext cx="261818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3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1" y="263574"/>
            <a:ext cx="7492998" cy="857250"/>
          </a:xfrm>
        </p:spPr>
        <p:txBody>
          <a:bodyPr>
            <a:noAutofit/>
          </a:bodyPr>
          <a:lstStyle/>
          <a:p>
            <a:pPr marL="274320" lvl="1" indent="-192024">
              <a:spcBef>
                <a:spcPts val="300"/>
              </a:spcBef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</a:rPr>
              <a:t>The Research Journey </a:t>
            </a:r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began…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33736"/>
            <a:ext cx="7873999" cy="3692415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en-US" sz="1400" b="1" u="sng" dirty="0" smtClean="0">
                <a:solidFill>
                  <a:schemeClr val="tx1"/>
                </a:solidFill>
              </a:rPr>
              <a:t>References for Changing English Learners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n-US" sz="1400" b="1" u="sng" dirty="0" smtClean="0">
                <a:solidFill>
                  <a:schemeClr val="tx1"/>
                </a:solidFill>
              </a:rPr>
              <a:t>ALPS Qualification</a:t>
            </a:r>
          </a:p>
          <a:p>
            <a:pPr algn="ctr">
              <a:buFont typeface="Wingdings 2" pitchFamily="18" charset="2"/>
              <a:buNone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“</a:t>
            </a:r>
            <a:r>
              <a:rPr lang="en-US" sz="1400" b="1" u="sng" dirty="0" smtClean="0">
                <a:solidFill>
                  <a:schemeClr val="tx1"/>
                </a:solidFill>
              </a:rPr>
              <a:t>Assessing Limited English Proficient Students for Eligibility for Gifted Programs</a:t>
            </a:r>
            <a:r>
              <a:rPr lang="en-US" sz="1400" b="1" dirty="0" smtClean="0">
                <a:solidFill>
                  <a:schemeClr val="tx1"/>
                </a:solidFill>
              </a:rPr>
              <a:t>”</a:t>
            </a:r>
            <a:r>
              <a:rPr lang="en-US" sz="1400" dirty="0" smtClean="0">
                <a:solidFill>
                  <a:schemeClr val="tx1"/>
                </a:solidFill>
              </a:rPr>
              <a:t>- Florida Technical Assistance Paper</a:t>
            </a:r>
          </a:p>
          <a:p>
            <a:pPr lvl="1">
              <a:defRPr/>
            </a:pPr>
            <a:endParaRPr lang="en-US" sz="1400" b="1" u="sng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1400" b="1" u="sng" dirty="0" smtClean="0">
                <a:solidFill>
                  <a:schemeClr val="tx1"/>
                </a:solidFill>
              </a:rPr>
              <a:t>Catching Up or Leading the Way</a:t>
            </a:r>
            <a:r>
              <a:rPr lang="en-US" sz="1400" dirty="0" smtClean="0">
                <a:solidFill>
                  <a:schemeClr val="tx1"/>
                </a:solidFill>
              </a:rPr>
              <a:t> copy write 2009- Yong Zhao</a:t>
            </a:r>
          </a:p>
          <a:p>
            <a:pPr lvl="1"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1400" b="1" u="sng" dirty="0" smtClean="0">
                <a:solidFill>
                  <a:schemeClr val="tx1"/>
                </a:solidFill>
              </a:rPr>
              <a:t>CDE-EL Institute 2009-</a:t>
            </a:r>
            <a:r>
              <a:rPr lang="en-US" sz="1400" u="sng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 “Changing the Face of Giftedness-Alternate Methods for Identifying English Learners” </a:t>
            </a:r>
            <a:r>
              <a:rPr lang="en-US" sz="1400" b="1" u="sng" dirty="0" smtClean="0">
                <a:solidFill>
                  <a:schemeClr val="tx1"/>
                </a:solidFill>
              </a:rPr>
              <a:t>Santa Ana Unified School District</a:t>
            </a:r>
          </a:p>
          <a:p>
            <a:pPr lvl="1"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1400" b="1" u="sng" dirty="0" smtClean="0">
                <a:solidFill>
                  <a:schemeClr val="tx1"/>
                </a:solidFill>
              </a:rPr>
              <a:t>Outliers</a:t>
            </a:r>
            <a:r>
              <a:rPr lang="en-US" sz="1400" dirty="0" smtClean="0">
                <a:solidFill>
                  <a:schemeClr val="tx1"/>
                </a:solidFill>
              </a:rPr>
              <a:t>- copy write 2008-Malcom Gladwell</a:t>
            </a:r>
          </a:p>
          <a:p>
            <a:pPr lvl="1"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1400" b="1" u="sng" dirty="0" smtClean="0">
                <a:solidFill>
                  <a:schemeClr val="tx1"/>
                </a:solidFill>
              </a:rPr>
              <a:t>Teaching with Poverty in Mind</a:t>
            </a:r>
            <a:r>
              <a:rPr lang="en-US" sz="1400" dirty="0" smtClean="0">
                <a:solidFill>
                  <a:schemeClr val="tx1"/>
                </a:solidFill>
              </a:rPr>
              <a:t> copy write 2009-Eric Jensen</a:t>
            </a:r>
          </a:p>
          <a:p>
            <a:pPr lvl="1"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1400" b="1" u="sng" dirty="0" smtClean="0">
                <a:solidFill>
                  <a:schemeClr val="tx1"/>
                </a:solidFill>
              </a:rPr>
              <a:t>Working with Gifted English Learners </a:t>
            </a:r>
            <a:r>
              <a:rPr lang="en-US" sz="1400" dirty="0" smtClean="0">
                <a:solidFill>
                  <a:schemeClr val="tx1"/>
                </a:solidFill>
              </a:rPr>
              <a:t> copy write 2006-Michael S. Matthews Ph.D.</a:t>
            </a:r>
          </a:p>
        </p:txBody>
      </p:sp>
      <p:pic>
        <p:nvPicPr>
          <p:cNvPr id="15364" name="Picture 3" descr="ALPS vert logo climbers &amp; titles signature 96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65572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9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57" y="536448"/>
            <a:ext cx="8686800" cy="99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Language Development and Academic </a:t>
            </a:r>
            <a:r>
              <a:rPr lang="en-US" sz="2800" dirty="0">
                <a:solidFill>
                  <a:schemeClr val="accent1"/>
                </a:solidFill>
              </a:rPr>
              <a:t>Learning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J. Cummins (1991)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800" dirty="0"/>
              <a:t>“While many children develop native speaker fluency with in two years of immersion in the target language, it takes </a:t>
            </a:r>
            <a:r>
              <a:rPr lang="en-US" sz="2800" b="1" dirty="0">
                <a:solidFill>
                  <a:srgbClr val="FF0000"/>
                </a:solidFill>
              </a:rPr>
              <a:t>5-7 years </a:t>
            </a:r>
            <a:r>
              <a:rPr lang="en-US" sz="2800" dirty="0"/>
              <a:t>for a child to be working on an academic level with native speakers</a:t>
            </a:r>
            <a:r>
              <a:rPr lang="en-US" sz="2800" dirty="0" smtClean="0"/>
              <a:t>.”</a:t>
            </a:r>
          </a:p>
          <a:p>
            <a:pPr lvl="1"/>
            <a:r>
              <a:rPr lang="en-US" sz="2000" b="1" dirty="0"/>
              <a:t>BICS-Basic Interpersonal Communication Skills</a:t>
            </a:r>
          </a:p>
          <a:p>
            <a:pPr marL="0" indent="0">
              <a:buNone/>
            </a:pPr>
            <a:r>
              <a:rPr lang="en-US" sz="2000" dirty="0" smtClean="0"/>
              <a:t>	Example-Conversational </a:t>
            </a:r>
            <a:r>
              <a:rPr lang="en-US" sz="2000" dirty="0"/>
              <a:t>ability in another </a:t>
            </a:r>
            <a:r>
              <a:rPr lang="en-US" sz="2000" dirty="0" smtClean="0"/>
              <a:t>language</a:t>
            </a:r>
            <a:endParaRPr lang="en-US" sz="2000" dirty="0"/>
          </a:p>
          <a:p>
            <a:pPr lvl="1"/>
            <a:r>
              <a:rPr lang="en-US" sz="2000" b="1" dirty="0"/>
              <a:t>CALPS- Cognitive Academic Linguistic Proficiency Skills</a:t>
            </a:r>
          </a:p>
          <a:p>
            <a:pPr marL="0" indent="0">
              <a:buNone/>
            </a:pPr>
            <a:r>
              <a:rPr lang="en-US" sz="2000" dirty="0" smtClean="0"/>
              <a:t>	Example-Academic </a:t>
            </a:r>
            <a:r>
              <a:rPr lang="en-US" sz="2000" dirty="0"/>
              <a:t>ability in another language</a:t>
            </a:r>
          </a:p>
          <a:p>
            <a:endParaRPr lang="en-US" sz="20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40157" y="56388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70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How do English Learners Qualify?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English </a:t>
            </a:r>
            <a:r>
              <a:rPr lang="en-US" sz="2400" dirty="0"/>
              <a:t>proficiency levels are now considered along with a combination of CogAT, </a:t>
            </a:r>
            <a:r>
              <a:rPr lang="en-US" sz="2400" dirty="0" smtClean="0"/>
              <a:t>SRI (Scholastic Reading Inventory), SMI (Scholastic Math Inventory).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Details can be found at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accent2"/>
                </a:solidFill>
                <a:hlinkClick r:id="rId2"/>
              </a:rPr>
              <a:t>www.nvusd.k12.ca.us/alps_identification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456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-381000"/>
            <a:ext cx="8534400" cy="1905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/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rgbClr val="004274"/>
                </a:solidFill>
              </a:rPr>
              <a:t> </a:t>
            </a:r>
            <a:br>
              <a:rPr lang="en-US" sz="3600" dirty="0" smtClean="0">
                <a:solidFill>
                  <a:srgbClr val="004274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What system was our district already using for our Striving Student Outliers?</a:t>
            </a:r>
            <a:br>
              <a:rPr lang="en-US" sz="3600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Response to Intervention!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RtI</a:t>
            </a:r>
            <a:r>
              <a:rPr lang="en-US" sz="2800" b="1" dirty="0" smtClean="0"/>
              <a:t> </a:t>
            </a:r>
            <a:r>
              <a:rPr lang="en-US" sz="2800" dirty="0" smtClean="0"/>
              <a:t>is a tiered services model, which means that instruction and any other </a:t>
            </a:r>
            <a:r>
              <a:rPr lang="en-US" sz="2800" b="1" dirty="0" smtClean="0">
                <a:solidFill>
                  <a:srgbClr val="FF0000"/>
                </a:solidFill>
              </a:rPr>
              <a:t>necessary assistance is delivered at whatever level is needed</a:t>
            </a:r>
            <a:r>
              <a:rPr lang="en-US" sz="2800" dirty="0" smtClean="0"/>
              <a:t>. Teachers constantly evaluate </a:t>
            </a:r>
            <a:r>
              <a:rPr lang="en-US" sz="2800" i="1" dirty="0" smtClean="0"/>
              <a:t>all </a:t>
            </a:r>
            <a:r>
              <a:rPr lang="en-US" sz="2800" dirty="0" smtClean="0"/>
              <a:t>students on a regular basis to determine their educational needs. Response to Intervention provides a structured method for doing this.</a:t>
            </a:r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A Paradigm Shift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Could this framework be used to look at ALL students?</a:t>
            </a:r>
          </a:p>
          <a:p>
            <a:pPr algn="ctr">
              <a:buNone/>
            </a:pPr>
            <a:endParaRPr lang="en-US" sz="2800" dirty="0" smtClean="0"/>
          </a:p>
          <a:p>
            <a:r>
              <a:rPr lang="en-US" sz="2800" dirty="0" smtClean="0"/>
              <a:t>Could we include “advanced learners” in our RTI model to catch ‘all’ ?</a:t>
            </a:r>
          </a:p>
          <a:p>
            <a:endParaRPr lang="en-US" sz="2800" dirty="0" smtClean="0"/>
          </a:p>
          <a:p>
            <a:r>
              <a:rPr lang="en-US" sz="2800" dirty="0" smtClean="0"/>
              <a:t>Could the RTI model also be used to help identify and support Twice Exceptional Students?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Doesn’t it make sense to look at ALL of our learners through a unified lens?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3486150" y="1143001"/>
            <a:ext cx="2228850" cy="1523494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/>
            <a:endParaRPr lang="en-US" sz="900" b="1" u="sng" dirty="0">
              <a:latin typeface="Georgia" pitchFamily="18" charset="0"/>
            </a:endParaRPr>
          </a:p>
          <a:p>
            <a:pPr marL="257175" indent="-257175" algn="ctr"/>
            <a:endParaRPr lang="en-US" sz="900" b="1" u="sng" dirty="0">
              <a:latin typeface="Georgia" pitchFamily="18" charset="0"/>
            </a:endParaRPr>
          </a:p>
          <a:p>
            <a:pPr marL="257175" indent="-257175" algn="ctr"/>
            <a:r>
              <a:rPr lang="en-US" sz="1350" b="1" dirty="0">
                <a:latin typeface="Georgia" pitchFamily="18" charset="0"/>
              </a:rPr>
              <a:t>  </a:t>
            </a:r>
            <a:r>
              <a:rPr lang="en-US" sz="975" b="1" u="sng" dirty="0">
                <a:solidFill>
                  <a:srgbClr val="6C0000"/>
                </a:solidFill>
                <a:latin typeface="Georgia" pitchFamily="18" charset="0"/>
              </a:rPr>
              <a:t>TIER3</a:t>
            </a:r>
          </a:p>
          <a:p>
            <a:pPr marL="257175" indent="-257175" algn="ctr"/>
            <a:r>
              <a:rPr lang="en-US" sz="975" b="1" dirty="0">
                <a:solidFill>
                  <a:srgbClr val="6C0000"/>
                </a:solidFill>
                <a:latin typeface="Georgia" pitchFamily="18" charset="0"/>
              </a:rPr>
              <a:t>  </a:t>
            </a:r>
            <a:r>
              <a:rPr lang="en-US" sz="975" b="1" u="sng" dirty="0">
                <a:solidFill>
                  <a:srgbClr val="6C0000"/>
                </a:solidFill>
                <a:latin typeface="Georgia" pitchFamily="18" charset="0"/>
              </a:rPr>
              <a:t>Student </a:t>
            </a:r>
          </a:p>
          <a:p>
            <a:pPr marL="257175" indent="-257175" algn="ctr"/>
            <a:r>
              <a:rPr lang="en-US" sz="975" b="1" dirty="0">
                <a:solidFill>
                  <a:srgbClr val="6C0000"/>
                </a:solidFill>
                <a:latin typeface="Georgia" pitchFamily="18" charset="0"/>
              </a:rPr>
              <a:t>    </a:t>
            </a:r>
            <a:r>
              <a:rPr lang="en-US" sz="975" b="1" u="sng" dirty="0">
                <a:solidFill>
                  <a:srgbClr val="6C0000"/>
                </a:solidFill>
                <a:latin typeface="Georgia" pitchFamily="18" charset="0"/>
              </a:rPr>
              <a:t>Success Team</a:t>
            </a:r>
          </a:p>
          <a:p>
            <a:pPr marL="257175" indent="-257175" algn="ctr"/>
            <a:r>
              <a:rPr lang="en-US" sz="825" dirty="0">
                <a:solidFill>
                  <a:srgbClr val="6C0000"/>
                </a:solidFill>
                <a:latin typeface="Georgia" pitchFamily="18" charset="0"/>
              </a:rPr>
              <a:t>    Grade Level </a:t>
            </a:r>
          </a:p>
          <a:p>
            <a:pPr marL="257175" indent="-257175" algn="ctr"/>
            <a:r>
              <a:rPr lang="en-US" sz="825" dirty="0">
                <a:solidFill>
                  <a:srgbClr val="6C0000"/>
                </a:solidFill>
                <a:latin typeface="Georgia" pitchFamily="18" charset="0"/>
              </a:rPr>
              <a:t>       Acceleration, </a:t>
            </a:r>
          </a:p>
          <a:p>
            <a:pPr marL="257175" indent="-257175" algn="ctr"/>
            <a:r>
              <a:rPr lang="en-US" sz="900" dirty="0">
                <a:solidFill>
                  <a:srgbClr val="6C0000"/>
                </a:solidFill>
                <a:latin typeface="Georgia" pitchFamily="18" charset="0"/>
              </a:rPr>
              <a:t>   </a:t>
            </a:r>
            <a:r>
              <a:rPr lang="en-US" sz="825" dirty="0">
                <a:solidFill>
                  <a:srgbClr val="6C0000"/>
                </a:solidFill>
                <a:latin typeface="Georgia" pitchFamily="18" charset="0"/>
              </a:rPr>
              <a:t>Independent Study,</a:t>
            </a:r>
          </a:p>
          <a:p>
            <a:pPr marL="257175" indent="-257175" algn="ctr"/>
            <a:r>
              <a:rPr lang="en-US" sz="825" dirty="0">
                <a:solidFill>
                  <a:srgbClr val="6C0000"/>
                </a:solidFill>
                <a:latin typeface="Georgia" pitchFamily="18" charset="0"/>
              </a:rPr>
              <a:t> Barton, EDMARK </a:t>
            </a:r>
          </a:p>
          <a:p>
            <a:pPr marL="257175" indent="-257175" algn="ctr"/>
            <a:r>
              <a:rPr lang="en-US" sz="825" dirty="0">
                <a:solidFill>
                  <a:srgbClr val="6C0000"/>
                </a:solidFill>
                <a:latin typeface="Georgia" pitchFamily="18" charset="0"/>
              </a:rPr>
              <a:t>      Individual Education Plan</a:t>
            </a:r>
          </a:p>
        </p:txBody>
      </p:sp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3296228" y="2363264"/>
            <a:ext cx="2743200" cy="14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350" b="1" u="sng" dirty="0">
              <a:latin typeface="Georgia" pitchFamily="18" charset="0"/>
            </a:endParaRPr>
          </a:p>
          <a:p>
            <a:pPr algn="ctr"/>
            <a:r>
              <a:rPr lang="en-US" sz="1200" b="1" u="sng" dirty="0">
                <a:solidFill>
                  <a:srgbClr val="A27B00"/>
                </a:solidFill>
                <a:latin typeface="Georgia" pitchFamily="18" charset="0"/>
              </a:rPr>
              <a:t>TIER 2</a:t>
            </a:r>
          </a:p>
          <a:p>
            <a:pPr algn="ctr"/>
            <a:r>
              <a:rPr lang="en-US" sz="1200" b="1" u="sng" dirty="0">
                <a:solidFill>
                  <a:srgbClr val="A27B00"/>
                </a:solidFill>
                <a:latin typeface="Georgia" pitchFamily="18" charset="0"/>
              </a:rPr>
              <a:t>Student Success Team</a:t>
            </a:r>
          </a:p>
          <a:p>
            <a:pPr algn="ctr"/>
            <a:r>
              <a:rPr lang="en-US" sz="900" dirty="0">
                <a:solidFill>
                  <a:srgbClr val="A27B00"/>
                </a:solidFill>
                <a:latin typeface="Georgia" pitchFamily="18" charset="0"/>
              </a:rPr>
              <a:t>Interventions based on data, </a:t>
            </a:r>
          </a:p>
          <a:p>
            <a:pPr algn="ctr"/>
            <a:r>
              <a:rPr lang="en-US" sz="900" dirty="0">
                <a:solidFill>
                  <a:srgbClr val="A27B00"/>
                </a:solidFill>
                <a:latin typeface="Georgia" pitchFamily="18" charset="0"/>
              </a:rPr>
              <a:t>ALPS Project Zone, Subject Level Acceleration, AP, Honors, Concurrent Enrollment, System 44, </a:t>
            </a:r>
          </a:p>
          <a:p>
            <a:pPr algn="ctr"/>
            <a:r>
              <a:rPr lang="en-US" sz="900" dirty="0">
                <a:solidFill>
                  <a:srgbClr val="A27B00"/>
                </a:solidFill>
                <a:latin typeface="Georgia" pitchFamily="18" charset="0"/>
              </a:rPr>
              <a:t>Read 180 ,Behavior Support Plan, 504 Plan</a:t>
            </a:r>
          </a:p>
          <a:p>
            <a:pPr algn="ctr"/>
            <a:endParaRPr lang="en-US" sz="900" dirty="0">
              <a:solidFill>
                <a:srgbClr val="A27B00"/>
              </a:solidFill>
              <a:latin typeface="Georgia" pitchFamily="18" charset="0"/>
            </a:endParaRPr>
          </a:p>
          <a:p>
            <a:pPr algn="ctr"/>
            <a:endParaRPr lang="en-US" sz="825" dirty="0">
              <a:solidFill>
                <a:srgbClr val="A27B00"/>
              </a:solidFill>
              <a:latin typeface="Georgia" pitchFamily="18" charset="0"/>
            </a:endParaRPr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1481732" y="1143001"/>
            <a:ext cx="6351986" cy="4726729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 dirty="0">
              <a:latin typeface="Georgia" pitchFamily="18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0423922" y="4200526"/>
            <a:ext cx="184731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825" dirty="0">
              <a:latin typeface="Georgia" pitchFamily="18" charset="0"/>
            </a:endParaRP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3086100" y="3543300"/>
            <a:ext cx="3143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857375" y="4842526"/>
            <a:ext cx="5486400" cy="102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825" dirty="0">
              <a:latin typeface="Georgia" pitchFamily="18" charset="0"/>
            </a:endParaRPr>
          </a:p>
          <a:p>
            <a:pPr algn="ctr"/>
            <a:r>
              <a:rPr lang="en-US" sz="825" dirty="0">
                <a:latin typeface="Georgia" pitchFamily="18" charset="0"/>
              </a:rPr>
              <a:t> </a:t>
            </a:r>
            <a:r>
              <a:rPr lang="en-US" sz="1050" b="1" u="sng" dirty="0">
                <a:solidFill>
                  <a:srgbClr val="236B45"/>
                </a:solidFill>
                <a:latin typeface="Georgia" pitchFamily="18" charset="0"/>
              </a:rPr>
              <a:t>STANDARDS BASED CLASSROOM INSTRUCTION/LEARNING</a:t>
            </a:r>
            <a:r>
              <a:rPr lang="en-US" sz="1050" b="1" dirty="0">
                <a:solidFill>
                  <a:srgbClr val="236B45"/>
                </a:solidFill>
                <a:latin typeface="Georgia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en-US" sz="1050" dirty="0">
                <a:solidFill>
                  <a:srgbClr val="236B45"/>
                </a:solidFill>
                <a:latin typeface="Georgia" pitchFamily="18" charset="0"/>
              </a:rPr>
              <a:t>Differentiated standards-based instruction</a:t>
            </a:r>
          </a:p>
          <a:p>
            <a:pPr algn="ctr">
              <a:buFontTx/>
              <a:buChar char="-"/>
            </a:pPr>
            <a:r>
              <a:rPr lang="en-US" sz="1050" dirty="0">
                <a:solidFill>
                  <a:srgbClr val="236B45"/>
                </a:solidFill>
                <a:latin typeface="Georgia" pitchFamily="18" charset="0"/>
              </a:rPr>
              <a:t>Progress monitoring/formative assessments/benchmarking data used to guide instruction</a:t>
            </a:r>
          </a:p>
          <a:p>
            <a:pPr algn="ctr"/>
            <a:r>
              <a:rPr lang="en-US" sz="1050" dirty="0">
                <a:solidFill>
                  <a:srgbClr val="236B45"/>
                </a:solidFill>
                <a:latin typeface="Georgia" pitchFamily="18" charset="0"/>
              </a:rPr>
              <a:t>- Evidenced-based instructional strategies-IREAD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4480324" y="3759994"/>
            <a:ext cx="184731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825" dirty="0">
              <a:latin typeface="Georgia" pitchFamily="18" charset="0"/>
            </a:endParaRP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2686050" y="3543300"/>
            <a:ext cx="3886200" cy="177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b="1" u="sng" dirty="0">
                <a:solidFill>
                  <a:srgbClr val="236B45"/>
                </a:solidFill>
                <a:latin typeface="Georgia" pitchFamily="18" charset="0"/>
              </a:rPr>
              <a:t>TIER 1</a:t>
            </a:r>
          </a:p>
          <a:p>
            <a:pPr algn="ctr"/>
            <a:r>
              <a:rPr lang="en-US" sz="1200" b="1" u="sng" dirty="0">
                <a:solidFill>
                  <a:srgbClr val="236B45"/>
                </a:solidFill>
                <a:latin typeface="Georgia" pitchFamily="18" charset="0"/>
              </a:rPr>
              <a:t>Component of General Education for ALL</a:t>
            </a:r>
          </a:p>
          <a:p>
            <a:pPr algn="ctr"/>
            <a:endParaRPr lang="en-US" sz="1050" b="1" u="sng" dirty="0">
              <a:solidFill>
                <a:srgbClr val="236B45"/>
              </a:solidFill>
              <a:latin typeface="Georgia" pitchFamily="18" charset="0"/>
            </a:endParaRPr>
          </a:p>
          <a:p>
            <a:pPr algn="ctr"/>
            <a:r>
              <a:rPr lang="en-US" sz="1050" b="1" u="sng" dirty="0">
                <a:solidFill>
                  <a:srgbClr val="236B45"/>
                </a:solidFill>
                <a:latin typeface="Georgia" pitchFamily="18" charset="0"/>
              </a:rPr>
              <a:t>DIFFERENTIATION</a:t>
            </a:r>
          </a:p>
          <a:p>
            <a:pPr algn="ctr"/>
            <a:r>
              <a:rPr lang="en-US" sz="1050" b="1" u="sng" dirty="0">
                <a:solidFill>
                  <a:srgbClr val="236B45"/>
                </a:solidFill>
                <a:latin typeface="Georgia" pitchFamily="18" charset="0"/>
              </a:rPr>
              <a:t>NEEDS BASED INSTRUCTION/LEARNING</a:t>
            </a:r>
          </a:p>
          <a:p>
            <a:pPr algn="ctr"/>
            <a:r>
              <a:rPr lang="en-US" sz="1050" dirty="0">
                <a:solidFill>
                  <a:srgbClr val="236B45"/>
                </a:solidFill>
                <a:latin typeface="Georgia" pitchFamily="18" charset="0"/>
              </a:rPr>
              <a:t>- Enhanced opportunities for extended  learning for targeted students  based on screening or formative assessments</a:t>
            </a:r>
          </a:p>
          <a:p>
            <a:pPr algn="ctr">
              <a:buFontTx/>
              <a:buChar char="-"/>
            </a:pPr>
            <a:r>
              <a:rPr lang="en-US" sz="1050" dirty="0">
                <a:solidFill>
                  <a:srgbClr val="236B45"/>
                </a:solidFill>
                <a:latin typeface="Georgia" pitchFamily="18" charset="0"/>
              </a:rPr>
              <a:t>Flexible grouping </a:t>
            </a:r>
          </a:p>
          <a:p>
            <a:pPr algn="ctr">
              <a:buFontTx/>
              <a:buChar char="-"/>
            </a:pPr>
            <a:endParaRPr lang="en-US" sz="1050" dirty="0">
              <a:solidFill>
                <a:srgbClr val="236B45"/>
              </a:solidFill>
              <a:latin typeface="Georgia" pitchFamily="18" charset="0"/>
            </a:endParaRPr>
          </a:p>
          <a:p>
            <a:pPr algn="ctr"/>
            <a:endParaRPr lang="en-US" sz="1050" dirty="0">
              <a:solidFill>
                <a:srgbClr val="236B45"/>
              </a:solidFill>
              <a:latin typeface="Georgia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V="1">
            <a:off x="3657600" y="2614405"/>
            <a:ext cx="200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376281" y="1280673"/>
            <a:ext cx="249735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Georgia" pitchFamily="18" charset="0"/>
              </a:rPr>
              <a:t>Student Achievement </a:t>
            </a:r>
          </a:p>
          <a:p>
            <a:pPr algn="ctr"/>
            <a:r>
              <a:rPr lang="en-US" sz="1500" b="1" dirty="0">
                <a:latin typeface="Georgia" pitchFamily="18" charset="0"/>
              </a:rPr>
              <a:t>Pyramid of Interventions</a:t>
            </a:r>
          </a:p>
        </p:txBody>
      </p:sp>
      <p:pic>
        <p:nvPicPr>
          <p:cNvPr id="173069" name="Picture 13" descr="MCPE0697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40" y="3028950"/>
            <a:ext cx="15228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5829300" y="1200150"/>
            <a:ext cx="1828800" cy="1314450"/>
          </a:xfrm>
          <a:prstGeom prst="cloudCallout">
            <a:avLst>
              <a:gd name="adj1" fmla="val 9301"/>
              <a:gd name="adj2" fmla="val 8703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350" dirty="0">
              <a:latin typeface="Georgia" pitchFamily="18" charset="0"/>
            </a:endParaRP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5715000" y="1428751"/>
            <a:ext cx="1885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Georgia" pitchFamily="18" charset="0"/>
              </a:rPr>
              <a:t>      How can we meet the needs of ALL learners within this framework?</a:t>
            </a:r>
          </a:p>
        </p:txBody>
      </p:sp>
      <p:pic>
        <p:nvPicPr>
          <p:cNvPr id="16" name="Picture 15" descr="Double Pyramid-Outliers.jpg"/>
          <p:cNvPicPr>
            <a:picLocks noChangeAspect="1"/>
          </p:cNvPicPr>
          <p:nvPr/>
        </p:nvPicPr>
        <p:blipFill>
          <a:blip r:embed="rId4" cstate="print"/>
          <a:srcRect t="12257" r="17107" b="23392"/>
          <a:stretch>
            <a:fillRect/>
          </a:stretch>
        </p:blipFill>
        <p:spPr>
          <a:xfrm>
            <a:off x="177774" y="2045472"/>
            <a:ext cx="2692449" cy="16154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875" y="3759994"/>
            <a:ext cx="1543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algn="ctr"/>
            <a:r>
              <a:rPr lang="en-US" sz="1050" dirty="0"/>
              <a:t>Adapted from the Georgia Department of Education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 Unified Pyramid-ALL Means ALL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18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0" grpId="0" animBg="1"/>
      <p:bldP spid="173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Importance of Vision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"</a:t>
            </a:r>
            <a:r>
              <a:rPr lang="en-US" sz="4000" dirty="0" smtClean="0"/>
              <a:t>You've got to think about </a:t>
            </a:r>
            <a:r>
              <a:rPr lang="en-US" sz="4000" dirty="0" smtClean="0">
                <a:solidFill>
                  <a:srgbClr val="FF0000"/>
                </a:solidFill>
              </a:rPr>
              <a:t>big things </a:t>
            </a:r>
            <a:r>
              <a:rPr lang="en-US" sz="4000" dirty="0" smtClean="0"/>
              <a:t>while you're doing </a:t>
            </a:r>
            <a:r>
              <a:rPr lang="en-US" sz="4000" dirty="0" smtClean="0">
                <a:solidFill>
                  <a:srgbClr val="FF0000"/>
                </a:solidFill>
              </a:rPr>
              <a:t>small things</a:t>
            </a:r>
            <a:r>
              <a:rPr lang="en-US" sz="4000" dirty="0" smtClean="0"/>
              <a:t>, so that all the </a:t>
            </a:r>
            <a:r>
              <a:rPr lang="en-US" sz="4000" dirty="0" smtClean="0">
                <a:solidFill>
                  <a:srgbClr val="FF0000"/>
                </a:solidFill>
              </a:rPr>
              <a:t>small things </a:t>
            </a:r>
            <a:r>
              <a:rPr lang="en-US" sz="4000" dirty="0" smtClean="0"/>
              <a:t>go in the </a:t>
            </a:r>
            <a:r>
              <a:rPr lang="en-US" sz="4000" dirty="0" smtClean="0">
                <a:solidFill>
                  <a:srgbClr val="FF0000"/>
                </a:solidFill>
              </a:rPr>
              <a:t>right direction</a:t>
            </a:r>
            <a:r>
              <a:rPr lang="en-US" sz="4000" dirty="0" smtClean="0"/>
              <a:t>."</a:t>
            </a:r>
          </a:p>
          <a:p>
            <a:pPr>
              <a:buNone/>
            </a:pPr>
            <a:r>
              <a:rPr lang="en-US" sz="4000" dirty="0" smtClean="0"/>
              <a:t>						Alvin Toffler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Our Mission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Documents and Settings\dcope\Local Settings\Temporary Internet Files\Content.IE5\UC63CAB5\MC900237812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48200"/>
            <a:ext cx="1200955" cy="16088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1447800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ALPS supports the educational needs of students who are academically gifted, academically highly gifted, and high achievers/ motivated learners.  ALPS also works to support gifted Twice Exceptional students with learning challenges. </a:t>
            </a:r>
          </a:p>
          <a:p>
            <a:endParaRPr lang="en-US" sz="2000" dirty="0" smtClean="0"/>
          </a:p>
          <a:p>
            <a:r>
              <a:rPr lang="en-US" sz="2000" dirty="0" smtClean="0"/>
              <a:t>Using state-adopted curricula and focusing on student </a:t>
            </a:r>
            <a:r>
              <a:rPr lang="en-US" sz="2000" b="1" dirty="0" smtClean="0">
                <a:solidFill>
                  <a:srgbClr val="FF0000"/>
                </a:solidFill>
              </a:rPr>
              <a:t>strengths</a:t>
            </a:r>
            <a:r>
              <a:rPr lang="en-US" sz="2000" b="1" dirty="0" smtClean="0"/>
              <a:t>,</a:t>
            </a:r>
            <a:r>
              <a:rPr lang="en-US" sz="2000" dirty="0" smtClean="0"/>
              <a:t> we assist teachers in providing differentiated, rigorous, and accelerated experiences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during the school day</a:t>
            </a:r>
            <a:r>
              <a:rPr lang="en-US" sz="2000" dirty="0" smtClean="0"/>
              <a:t>.  We also assist teachers and families in identifying  resources for serving </a:t>
            </a:r>
            <a:r>
              <a:rPr lang="en-US" sz="2000" b="1" dirty="0" smtClean="0">
                <a:hlinkClick r:id="rId4"/>
              </a:rPr>
              <a:t>“multiple intelligences”</a:t>
            </a:r>
            <a:r>
              <a:rPr lang="en-US" sz="2000" dirty="0" smtClean="0"/>
              <a:t>   and unique interests of students </a:t>
            </a:r>
            <a:r>
              <a:rPr lang="en-US" sz="2000" b="1" dirty="0" smtClean="0">
                <a:solidFill>
                  <a:srgbClr val="FF0000"/>
                </a:solidFill>
              </a:rPr>
              <a:t>to encourage their passion for learning.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C:\Users\Kevin\AppData\Local\Microsoft\Windows\Temporary Internet Files\Content.IE5\BC5RP0U3\MCj025022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2209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>	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2015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Where we are we now?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/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991600" cy="57150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7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Redefined G.A.T.E</a:t>
            </a:r>
            <a:r>
              <a:rPr lang="en-US" sz="2400" dirty="0" smtClean="0"/>
              <a:t>. as  </a:t>
            </a:r>
            <a:r>
              <a:rPr lang="en-US" sz="2400" b="1" dirty="0" smtClean="0"/>
              <a:t>A.L.P.S: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200" b="1" dirty="0" smtClean="0"/>
              <a:t> </a:t>
            </a:r>
            <a:r>
              <a:rPr lang="en-US" sz="2000" dirty="0" smtClean="0"/>
              <a:t>(Advanced Learner Programs and Services)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No more lottery losers</a:t>
            </a:r>
            <a:r>
              <a:rPr lang="en-US" sz="2400" dirty="0" smtClean="0"/>
              <a:t>!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Resources to classrooms</a:t>
            </a:r>
          </a:p>
          <a:p>
            <a:pPr marL="1371600" indent="-1371600">
              <a:lnSpc>
                <a:spcPct val="80000"/>
              </a:lnSpc>
              <a:buNone/>
            </a:pPr>
            <a:endParaRPr lang="en-US" sz="105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Improved communication</a:t>
            </a:r>
            <a:r>
              <a:rPr lang="en-US" sz="2800" dirty="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2000" u="sng" dirty="0" smtClean="0"/>
              <a:t>Paid Reps at each site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Monthly Golden Nugget Trainings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Tri-annual newsletter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Website for teachers and parents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sz="2000" b="1" dirty="0" smtClean="0">
                <a:hlinkClick r:id="rId3"/>
              </a:rPr>
              <a:t>http://www.nvusd.k12.ca.us/alps</a:t>
            </a:r>
            <a:endParaRPr lang="en-US" sz="2000" b="1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60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64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6400" dirty="0" smtClean="0"/>
          </a:p>
        </p:txBody>
      </p:sp>
      <p:pic>
        <p:nvPicPr>
          <p:cNvPr id="7" name="Picture 4" descr="C:\Users\Kevin\AppData\Local\Microsoft\Windows\Temporary Internet Files\Content.IE5\BC5RP0U3\MCj025022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2015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Where are we now?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K-12 Student Success Team Support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Added to the District SST Process</a:t>
            </a:r>
          </a:p>
          <a:p>
            <a:pPr lvl="1"/>
            <a:r>
              <a:rPr lang="en-US" sz="2000" dirty="0" smtClean="0"/>
              <a:t>TOSA creates individualized plans for students</a:t>
            </a:r>
          </a:p>
          <a:p>
            <a:pPr lvl="1"/>
            <a:r>
              <a:rPr lang="en-US" sz="2000" dirty="0" smtClean="0"/>
              <a:t>Acceleration process in place</a:t>
            </a:r>
            <a:endParaRPr lang="en-US" sz="2400" b="1" dirty="0"/>
          </a:p>
          <a:p>
            <a:pPr lvl="1"/>
            <a:endParaRPr lang="en-US" sz="2400" b="1" dirty="0"/>
          </a:p>
          <a:p>
            <a:pPr lvl="0">
              <a:lnSpc>
                <a:spcPct val="80000"/>
              </a:lnSpc>
              <a:buClr>
                <a:srgbClr val="727CA3"/>
              </a:buClr>
            </a:pPr>
            <a:r>
              <a:rPr lang="en-US" sz="2400" b="1" dirty="0" smtClean="0">
                <a:solidFill>
                  <a:prstClr val="black"/>
                </a:solidFill>
              </a:rPr>
              <a:t>ALPS Project Zone</a:t>
            </a:r>
            <a:endParaRPr lang="en-US" sz="2400" b="1" dirty="0"/>
          </a:p>
          <a:p>
            <a:pPr lvl="1"/>
            <a:r>
              <a:rPr lang="en-US" sz="1900" b="1" dirty="0" smtClean="0"/>
              <a:t>Anyone who shows a need or interest can access</a:t>
            </a:r>
          </a:p>
          <a:p>
            <a:pPr lvl="1"/>
            <a:r>
              <a:rPr lang="en-US" sz="2000" dirty="0" smtClean="0"/>
              <a:t>Differentiation Coach (20%)</a:t>
            </a:r>
          </a:p>
          <a:p>
            <a:pPr lvl="1"/>
            <a:endParaRPr lang="en-US" sz="2000" b="1" dirty="0" smtClean="0"/>
          </a:p>
          <a:p>
            <a:r>
              <a:rPr lang="en-US" sz="2400" b="1" dirty="0" smtClean="0"/>
              <a:t>NVUSD Resources</a:t>
            </a:r>
          </a:p>
          <a:p>
            <a:pPr marL="273050" lvl="1">
              <a:buClr>
                <a:schemeClr val="accent1"/>
              </a:buClr>
              <a:buSzPct val="85000"/>
            </a:pPr>
            <a:r>
              <a:rPr lang="en-US" sz="2000" b="1" dirty="0" smtClean="0"/>
              <a:t>Choice Boards incorporating</a:t>
            </a:r>
            <a:r>
              <a:rPr lang="en-US" sz="2000" dirty="0" smtClean="0"/>
              <a:t>: Core materials, ALPS Project Zone, ST Math, Kahn Academy, Sumdog.com, </a:t>
            </a:r>
            <a:r>
              <a:rPr lang="en-US" sz="2000" dirty="0" err="1" smtClean="0"/>
              <a:t>etc</a:t>
            </a:r>
            <a:r>
              <a:rPr lang="en-US" sz="2000" dirty="0" smtClean="0"/>
              <a:t>…</a:t>
            </a:r>
          </a:p>
          <a:p>
            <a:pPr marL="273050" lvl="1">
              <a:buClr>
                <a:schemeClr val="accent1"/>
              </a:buClr>
              <a:buSzPct val="85000"/>
            </a:pPr>
            <a:r>
              <a:rPr lang="en-US" sz="2000" b="1" dirty="0" smtClean="0"/>
              <a:t>Systems and Strategies: </a:t>
            </a:r>
            <a:r>
              <a:rPr lang="en-US" sz="2000" dirty="0" smtClean="0"/>
              <a:t>Visual Thinking Strategies, PBL, AP, Honors, Accelerated Classes, Cluster-grouping,</a:t>
            </a:r>
            <a:r>
              <a:rPr lang="en-US" sz="2800" dirty="0" smtClean="0"/>
              <a:t> </a:t>
            </a:r>
            <a:r>
              <a:rPr lang="en-US" sz="2000" dirty="0" smtClean="0"/>
              <a:t>Depth and Complexity</a:t>
            </a:r>
            <a:endParaRPr lang="en-US" sz="2000" b="1" dirty="0" smtClean="0"/>
          </a:p>
        </p:txBody>
      </p:sp>
      <p:pic>
        <p:nvPicPr>
          <p:cNvPr id="4" name="Picture 4" descr="C:\Users\Kevin\AppData\Local\Microsoft\Windows\Temporary Internet Files\Content.IE5\BC5RP0U3\MCj025022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752600"/>
            <a:ext cx="1743274" cy="17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2015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Where are we now?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19200"/>
            <a:ext cx="8503920" cy="5181600"/>
          </a:xfrm>
        </p:spPr>
        <p:txBody>
          <a:bodyPr/>
          <a:lstStyle/>
          <a:p>
            <a:r>
              <a:rPr lang="en-US" sz="2400" b="1" dirty="0" smtClean="0"/>
              <a:t> Partnerships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smtClean="0"/>
              <a:t>NVUSD Ed Foundation – $$ /ALPS summer school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smtClean="0"/>
              <a:t>Napa Valley Writing Project 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err="1" smtClean="0"/>
              <a:t>Copperfields</a:t>
            </a:r>
            <a:r>
              <a:rPr lang="en-US" sz="2000" dirty="0" smtClean="0"/>
              <a:t> Book Store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smtClean="0"/>
              <a:t>Johns Hopkins - 95 tested/45 qualified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smtClean="0"/>
              <a:t>Napa Valley TV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smtClean="0"/>
              <a:t>We Are/</a:t>
            </a:r>
            <a:r>
              <a:rPr lang="en-US" sz="2000" i="1" dirty="0" err="1" smtClean="0"/>
              <a:t>Somos</a:t>
            </a:r>
            <a:r>
              <a:rPr lang="en-US" sz="2000" i="1" dirty="0" smtClean="0"/>
              <a:t> </a:t>
            </a:r>
            <a:r>
              <a:rPr lang="en-US" sz="2000" dirty="0" smtClean="0"/>
              <a:t>Napa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smtClean="0"/>
              <a:t>Summit Center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smtClean="0"/>
              <a:t>Surfer Math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smtClean="0"/>
              <a:t>Sylvan Learning Center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000" dirty="0" smtClean="0"/>
              <a:t>Napa County Office of Education</a:t>
            </a:r>
            <a:endParaRPr lang="en-US" sz="2800" dirty="0" smtClean="0"/>
          </a:p>
          <a:p>
            <a:r>
              <a:rPr lang="en-US" sz="2400" b="1" dirty="0" smtClean="0"/>
              <a:t>Social-Emotional Needs: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DVD’s by Dr. Dan Peters  - </a:t>
            </a:r>
            <a:r>
              <a:rPr lang="en-US" sz="2000" i="1" dirty="0" smtClean="0"/>
              <a:t>Taming the Worry Monster </a:t>
            </a:r>
            <a:r>
              <a:rPr lang="en-US" sz="2000" dirty="0" smtClean="0"/>
              <a:t>and </a:t>
            </a:r>
            <a:r>
              <a:rPr lang="en-US" sz="2000" i="1" dirty="0" smtClean="0"/>
              <a:t>The Characteristics of Gifted Students</a:t>
            </a:r>
            <a:r>
              <a:rPr lang="en-US" sz="2000" dirty="0" smtClean="0"/>
              <a:t> - EVERY School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4" descr="C:\Users\Kevin\AppData\Local\Microsoft\Windows\Temporary Internet Files\Content.IE5\BC5RP0U3\MCj025022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743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Let’s Respond to all of our Learners’ Needs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“Every student should get what every student needs.”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RTI Pyramid for both sideway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98916" y="2136082"/>
            <a:ext cx="4509655" cy="3354185"/>
          </a:xfr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16200000">
            <a:off x="457200" y="2286000"/>
            <a:ext cx="4800600" cy="3276600"/>
            <a:chOff x="1248" y="240"/>
            <a:chExt cx="4176" cy="3600"/>
          </a:xfrm>
        </p:grpSpPr>
        <p:sp>
          <p:nvSpPr>
            <p:cNvPr id="6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60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Pyr3"/>
            <p:cNvSpPr>
              <a:spLocks noEditPoints="1" noChangeArrowheads="1"/>
            </p:cNvSpPr>
            <p:nvPr/>
          </p:nvSpPr>
          <p:spPr bwMode="auto">
            <a:xfrm>
              <a:off x="1795" y="1998"/>
              <a:ext cx="3087" cy="911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 rot="5400000">
            <a:off x="3810000" y="2209800"/>
            <a:ext cx="4800600" cy="3429000"/>
            <a:chOff x="1248" y="240"/>
            <a:chExt cx="4176" cy="3600"/>
          </a:xfrm>
        </p:grpSpPr>
        <p:sp>
          <p:nvSpPr>
            <p:cNvPr id="11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 dirty="0">
                <a:solidFill>
                  <a:srgbClr val="FFFF00"/>
                </a:solidFill>
              </a:endParaRPr>
            </a:p>
          </p:txBody>
        </p:sp>
        <p:sp>
          <p:nvSpPr>
            <p:cNvPr id="13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4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47800" y="6172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Tamara Fisher </a:t>
            </a:r>
          </a:p>
          <a:p>
            <a:pPr algn="ctr"/>
            <a:r>
              <a:rPr lang="en-US" dirty="0" smtClean="0"/>
              <a:t>(a K-12 gifted education specialist from Montana)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Still Growing – It’s About Learning!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smtClean="0"/>
              <a:t>"Celebrate what you’ve accomplished, but raise the bar a little higher each time you succeed."</a:t>
            </a:r>
          </a:p>
          <a:p>
            <a:pPr algn="r">
              <a:buNone/>
            </a:pPr>
            <a:r>
              <a:rPr lang="en-US" sz="2400" dirty="0" smtClean="0"/>
              <a:t>— Mia Hamm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It takes a Village…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Thank you,  NVUSD, for providing our district the opportunity to work with Dr. Susan Daniels and Sandy Simpson in our GATE Certification Course Training.  </a:t>
            </a:r>
          </a:p>
          <a:p>
            <a:endParaRPr lang="en-US" sz="1600" dirty="0" smtClean="0"/>
          </a:p>
          <a:p>
            <a:r>
              <a:rPr lang="en-US" sz="1600" dirty="0" smtClean="0"/>
              <a:t>Thank you, NVUSD, for creating a GATE TOSA position to work  with GATE trainers and GATE DAC to start the process of redefining how NVUSD provides Gifted Education.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Thank you , Sandy Simpson, for sharing her vision of GATE as (ALPS) Advanced Learner Programs and Services and  allowing us to make it a part of our NVUSD GATE program.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Thank you to Dr. Dan Peters for helping us to understand the needs of twice-exceptional students and providing us with resources to support the social-emotional needs of gifted students.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Thank you, Georgia Department of Education, for sharing a model on how to use RTI to address the needs of advanced learners.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Thank you, Tamara Fisher (a K-12 gifted education specialist from Montana), who created the idea of a double pyramid icon to reflect the needs of all of our learners.</a:t>
            </a:r>
            <a:endParaRPr lang="en-US" sz="1600" dirty="0"/>
          </a:p>
        </p:txBody>
      </p:sp>
      <p:pic>
        <p:nvPicPr>
          <p:cNvPr id="1029" name="Picture 5" descr="C:\Users\Kevin\AppData\Local\Microsoft\Windows\Temporary Internet Files\Content.IE5\KV81T8LS\MCj029587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1052466" cy="1285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School District Visions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“…assures opportunities for </a:t>
            </a:r>
            <a:r>
              <a:rPr lang="en-US" sz="2800" b="1" i="1" u="sng" dirty="0" smtClean="0"/>
              <a:t>every</a:t>
            </a:r>
            <a:r>
              <a:rPr lang="en-US" sz="2800" b="1" dirty="0" smtClean="0"/>
              <a:t> </a:t>
            </a:r>
            <a:r>
              <a:rPr lang="en-US" sz="2800" dirty="0" smtClean="0"/>
              <a:t>student to learn and meet the challenges of the future” (Fairfield Suisun)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“…responsive and challenging education for </a:t>
            </a:r>
            <a:r>
              <a:rPr lang="en-US" sz="2800" b="1" i="1" u="sng" dirty="0" smtClean="0"/>
              <a:t>every</a:t>
            </a:r>
            <a:r>
              <a:rPr lang="en-US" sz="2800" i="1" u="sng" dirty="0" smtClean="0"/>
              <a:t> </a:t>
            </a:r>
            <a:r>
              <a:rPr lang="en-US" sz="2800" dirty="0" smtClean="0"/>
              <a:t>student.” (Calistoga JUSD)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“…</a:t>
            </a:r>
            <a:r>
              <a:rPr lang="en-US" sz="2800" b="1" i="1" u="sng" dirty="0" smtClean="0"/>
              <a:t>all</a:t>
            </a:r>
            <a:r>
              <a:rPr lang="en-US" sz="2800" b="1" u="sng" dirty="0" smtClean="0"/>
              <a:t> students</a:t>
            </a:r>
            <a:r>
              <a:rPr lang="en-US" sz="2800" dirty="0" smtClean="0"/>
              <a:t>…college and career ready by the time they graduate from high school. (Sonoma VUSD)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do these visions share?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800" i="1" dirty="0" smtClean="0"/>
              <a:t>Each</a:t>
            </a:r>
            <a:r>
              <a:rPr lang="en-US" sz="4800" dirty="0" smtClean="0"/>
              <a:t> student</a:t>
            </a:r>
          </a:p>
          <a:p>
            <a:r>
              <a:rPr lang="en-US" sz="4800" i="1" dirty="0" smtClean="0"/>
              <a:t>All</a:t>
            </a:r>
            <a:r>
              <a:rPr lang="en-US" sz="4800" dirty="0" smtClean="0"/>
              <a:t> learners</a:t>
            </a:r>
          </a:p>
          <a:p>
            <a:r>
              <a:rPr lang="en-US" sz="4800" i="1" dirty="0" smtClean="0"/>
              <a:t>Every</a:t>
            </a:r>
            <a:r>
              <a:rPr lang="en-US" sz="4800" dirty="0" smtClean="0"/>
              <a:t>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NVUSD’s VISION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Transforming lives by instilling 21st century skills and inspiring lifelong learning in </a:t>
            </a:r>
            <a:r>
              <a:rPr lang="en-US" sz="4800" b="1" i="1" u="sng" dirty="0" smtClean="0"/>
              <a:t>every</a:t>
            </a:r>
            <a:r>
              <a:rPr lang="en-US" sz="4800" b="1" dirty="0" smtClean="0"/>
              <a:t> </a:t>
            </a:r>
            <a:r>
              <a:rPr lang="en-US" sz="4800" dirty="0" smtClean="0"/>
              <a:t>student.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 In a district with over 18,000 students…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>
                <a:solidFill>
                  <a:schemeClr val="accent1"/>
                </a:solidFill>
              </a:rPr>
              <a:t>All Means All</a:t>
            </a:r>
            <a:endParaRPr lang="en-US" sz="7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C:\Documents and Settings\dcope\Local Settings\Temporary Internet Files\Content.IE5\M1M8V43V\MP9004395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90600"/>
            <a:ext cx="2667000" cy="40062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“Determine that the thing can and shall be done and then we shall find the way."</a:t>
            </a:r>
          </a:p>
          <a:p>
            <a:pPr>
              <a:buNone/>
            </a:pPr>
            <a:r>
              <a:rPr lang="en-US" dirty="0" smtClean="0"/>
              <a:t>							Abraham Lincoln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District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ADVISORY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/>
              <a:t>   Assistant Superintendent </a:t>
            </a:r>
          </a:p>
          <a:p>
            <a:pPr algn="ctr">
              <a:buNone/>
            </a:pPr>
            <a:r>
              <a:rPr lang="en-US" sz="3600" dirty="0" smtClean="0"/>
              <a:t>Elena Toscano encouraged the team to:</a:t>
            </a:r>
          </a:p>
          <a:p>
            <a:r>
              <a:rPr lang="en-US" sz="4400" dirty="0" smtClean="0"/>
              <a:t>Imagine, dream, vision</a:t>
            </a:r>
          </a:p>
          <a:p>
            <a:r>
              <a:rPr lang="en-US" sz="4400" dirty="0" smtClean="0"/>
              <a:t>Budget</a:t>
            </a:r>
          </a:p>
          <a:p>
            <a:r>
              <a:rPr lang="en-US" sz="4400" dirty="0" smtClean="0"/>
              <a:t>Rank items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1408</TotalTime>
  <Words>1567</Words>
  <Application>Microsoft Office PowerPoint</Application>
  <PresentationFormat>On-screen Show (4:3)</PresentationFormat>
  <Paragraphs>294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Georgia</vt:lpstr>
      <vt:lpstr>Wingdings</vt:lpstr>
      <vt:lpstr>Wingdings 2</vt:lpstr>
      <vt:lpstr>Civic</vt:lpstr>
      <vt:lpstr>    Reimagining GATE: Making the Vision of  Advancing Learning for ALL  a Reality</vt:lpstr>
      <vt:lpstr>How Advanced Learner Programs and Services was Born</vt:lpstr>
      <vt:lpstr>The Importance of Vision</vt:lpstr>
      <vt:lpstr>School District Visions</vt:lpstr>
      <vt:lpstr>What do these visions share?</vt:lpstr>
      <vt:lpstr>NVUSD’s VISION</vt:lpstr>
      <vt:lpstr>  In a district with over 18,000 students…</vt:lpstr>
      <vt:lpstr>PowerPoint Presentation</vt:lpstr>
      <vt:lpstr>District ADVISORY Team</vt:lpstr>
      <vt:lpstr>D.A.C. Recommendations to the Board  for GATE K-12 Action Items - 2008</vt:lpstr>
      <vt:lpstr>Opportunity</vt:lpstr>
      <vt:lpstr>2009</vt:lpstr>
      <vt:lpstr>Gifted Best Practices Professional Development  Co-Sponsored by NVUSD &amp; NCOE     October 2009 – June 2010   </vt:lpstr>
      <vt:lpstr>Profiles of Gifted Learners The Ah-ha Moment!</vt:lpstr>
      <vt:lpstr>2009   GATE Open House</vt:lpstr>
      <vt:lpstr>GATE Education Code 52200-52212</vt:lpstr>
      <vt:lpstr>Understanding what was? </vt:lpstr>
      <vt:lpstr>Why was this confusing?</vt:lpstr>
      <vt:lpstr> Back to Our District Vision</vt:lpstr>
      <vt:lpstr>Outliers</vt:lpstr>
      <vt:lpstr>Identifying our Advanced Learning Outliers</vt:lpstr>
      <vt:lpstr>        2011-Data Analysis Uncovers Inequities </vt:lpstr>
      <vt:lpstr>Collaboration between ELL Services and ALPS was established!</vt:lpstr>
      <vt:lpstr>The Research Journey began…</vt:lpstr>
      <vt:lpstr>Language Development and Academic Learning J. Cummins (1991) </vt:lpstr>
      <vt:lpstr>How do English Learners Qualify?</vt:lpstr>
      <vt:lpstr>              What system was our district already using for our Striving Student Outliers? </vt:lpstr>
      <vt:lpstr>A Paradigm Shift</vt:lpstr>
      <vt:lpstr>A Unified Pyramid-ALL Means ALL</vt:lpstr>
      <vt:lpstr>Our Mission</vt:lpstr>
      <vt:lpstr>           2015 Where we are we now?    </vt:lpstr>
      <vt:lpstr>2015 Where are we now?</vt:lpstr>
      <vt:lpstr>2015 Where are we now?</vt:lpstr>
      <vt:lpstr>Let’s Respond to all of our Learners’ Needs “Every student should get what every student needs.”</vt:lpstr>
      <vt:lpstr>Still Growing – It’s About Learning!</vt:lpstr>
      <vt:lpstr>It takes a Village…</vt:lpstr>
    </vt:vector>
  </TitlesOfParts>
  <Company>NVUSD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Gifted Education through Consistency and Communication:  The Resource Coordinator Role</dc:title>
  <dc:creator>Administrator</dc:creator>
  <cp:lastModifiedBy>Dana Cope</cp:lastModifiedBy>
  <cp:revision>78</cp:revision>
  <cp:lastPrinted>2015-10-16T16:39:05Z</cp:lastPrinted>
  <dcterms:created xsi:type="dcterms:W3CDTF">2012-03-05T21:37:44Z</dcterms:created>
  <dcterms:modified xsi:type="dcterms:W3CDTF">2015-10-16T16:40:49Z</dcterms:modified>
</cp:coreProperties>
</file>